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85" r:id="rId4"/>
    <p:sldId id="278" r:id="rId5"/>
    <p:sldId id="282" r:id="rId6"/>
    <p:sldId id="279" r:id="rId7"/>
    <p:sldId id="258" r:id="rId8"/>
    <p:sldId id="276" r:id="rId9"/>
    <p:sldId id="280" r:id="rId10"/>
    <p:sldId id="277" r:id="rId11"/>
    <p:sldId id="274" r:id="rId12"/>
    <p:sldId id="281" r:id="rId13"/>
    <p:sldId id="262" r:id="rId14"/>
    <p:sldId id="264" r:id="rId15"/>
    <p:sldId id="265" r:id="rId16"/>
    <p:sldId id="273" r:id="rId17"/>
    <p:sldId id="269" r:id="rId18"/>
    <p:sldId id="284" r:id="rId19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508C777-4ABF-4E85-8CD4-6E518FD540E9}">
          <p14:sldIdLst>
            <p14:sldId id="256"/>
            <p14:sldId id="268"/>
            <p14:sldId id="285"/>
            <p14:sldId id="278"/>
            <p14:sldId id="282"/>
            <p14:sldId id="279"/>
            <p14:sldId id="258"/>
            <p14:sldId id="276"/>
            <p14:sldId id="280"/>
            <p14:sldId id="277"/>
            <p14:sldId id="274"/>
            <p14:sldId id="281"/>
            <p14:sldId id="262"/>
            <p14:sldId id="264"/>
            <p14:sldId id="265"/>
            <p14:sldId id="273"/>
            <p14:sldId id="269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279E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4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35933-1827-A20A-FF15-03A07946E7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93DA07-99DB-9987-46D3-A9A68529AF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7B37B-15E1-0C60-EFD5-3CC07F022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95557-06A5-3AC6-E09A-F3B677645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F441F-4944-D118-0A5C-4B40EA091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203246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F0F15-D68E-4A30-ADEC-58DF5A9DF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D6143F-8F13-7DED-D391-3A3EB6570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02A5CB-50BD-BBFE-159E-8F72DE2D6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B10E5-9602-B4D3-1C59-E3C92290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306ED-8E88-626F-BDE7-31921749E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580532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A7FF7A-9288-B5C6-FDAE-88B600830B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2CAC68-C366-A26E-BDE5-F00E9AF21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FBF6D-F4FB-4C76-8F89-B2201A057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0DDF3-EF6A-DB00-2FF0-6C6A70923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5FFB5-D15B-5C2A-5D3C-B5718420B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550901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54DAB-C762-A0CD-9BCB-4A907EF47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DCA0E-54D8-FDB1-B73E-7724D45FF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B7A78-A5CF-C4D6-9E1C-3D2D82DCD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9B5E00-BAA4-9E2C-CF4B-226ACE208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B985F-EA8D-6AB1-CD15-03705AE69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985195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6330F-76EE-A38B-9A79-14C5CE7C6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21357-0888-B597-A6E1-8E95AABFE5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0C155-8A97-E3B0-5286-09E8DFC35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8C5E7-C78E-2022-438E-D329F95FA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EB8AC-47C7-D814-6475-66F166794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834959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098B-F9F0-2100-87A9-9F0D9E9A1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0AFBE-1807-006D-63A1-202DADDF20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46A4E-561F-6273-FCB3-27B238F28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3255C-B88F-6BE9-7770-521C690BC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758B92-86F6-C2FB-589E-77C349E2C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FE9D4-671D-B669-1EB5-38B45AF20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95282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591B3-4766-E681-FB52-92071CD05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07D83-6D1D-C327-7EAD-A89F5694D6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0AEF3F-5A90-3C7D-28E4-7A2C17484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6A939A-3D63-8339-4E1C-054869444D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9AB1E0-B924-EB08-AD07-17F0ED947C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5BFB2F-85A1-8E61-A662-C4E332842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D5045-FAA9-737B-B925-BD09E28E2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302D09-5C98-D560-2CCD-64413D024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211230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FB944-B8AF-EA29-239A-DE8966185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6A0B7E-EAE8-633F-0B25-509770C2D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6FC1C-95F7-401A-AFB4-D9132090C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628BCC-06B4-1527-E1B6-9DA2B7A09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537521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5305C-745D-6C43-791F-75BF5EDA4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FF82BF-CD4F-95EC-DD16-372194604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E36DA5-7A9D-D66F-7AA9-57641715D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278565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3FDEB-A568-AC29-B918-9F78DE9F1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9EFB6-83F9-18B7-291B-CF3301837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CE27B8-BAAC-C30F-5CD0-4669866F0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481E62-5A85-0F17-7A58-63DFED0E0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04EA99-1AC5-6EC3-F992-34FFB17AA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A15A6-91EB-41E8-5121-D7176C769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546243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2E590-6C9B-C734-4333-945933D7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084F7F-D009-E096-48CB-C023BF8855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D6E711-E5A4-D56E-A2F6-FDD06E184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DF99D2-C3E2-00E3-7E98-1B1AE3204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3D946D-A01B-BA5E-A6E8-6EDCD0D1B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8AF93-9C11-2C25-AD6B-90064C185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884432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68735F-CC9E-249B-42C2-2CE22EB53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94025-D71A-6893-F6B7-A62CBC665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E83E6-A495-FF1C-059D-EF4B9A81E3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F233EC-A3EB-4D3B-9F88-7DF62F7F975B}" type="datetimeFigureOut">
              <a:rPr lang="sr-Latn-RS" smtClean="0"/>
              <a:t>3.6.2024.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D41BC-81DF-27A8-EE2E-83D2C8F960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B0B46-45BB-55D9-8A6F-0D3779C906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7D5503-9858-4392-B541-F586A0EB4C46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298148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34D10-2C74-2783-D555-C64B6D8432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sr-Latn-RS" sz="4200" dirty="0"/>
              <a:t>Geografski informacioni sistemi</a:t>
            </a:r>
            <a:br>
              <a:rPr lang="sr-Latn-RS" sz="4200" dirty="0"/>
            </a:br>
            <a:r>
              <a:rPr lang="sr-Latn-RS" sz="2600" dirty="0"/>
              <a:t>OpenStreetMap &amp; PostGIS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820E76-69C2-F2F3-1F43-84F0648F40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09963"/>
            <a:ext cx="12192000" cy="1655762"/>
          </a:xfrm>
        </p:spPr>
        <p:txBody>
          <a:bodyPr/>
          <a:lstStyle/>
          <a:p>
            <a:pPr algn="l"/>
            <a:r>
              <a:rPr lang="en-US" dirty="0"/>
              <a:t>Stefan </a:t>
            </a:r>
            <a:r>
              <a:rPr lang="en-US" dirty="0" err="1"/>
              <a:t>Stojadinovi</a:t>
            </a:r>
            <a:r>
              <a:rPr lang="sr-Latn-RS" dirty="0"/>
              <a:t>ć 1714</a:t>
            </a:r>
            <a:endParaRPr lang="sr-Latn-RS" b="0" i="0" dirty="0">
              <a:solidFill>
                <a:srgbClr val="333333"/>
              </a:solidFill>
              <a:effectLst/>
              <a:highlight>
                <a:srgbClr val="FFFFFF"/>
              </a:highlight>
              <a:latin typeface="Open Sans"/>
            </a:endParaRPr>
          </a:p>
          <a:p>
            <a:pPr algn="l"/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925597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2CC85-B380-0FBE-FDD7-A29FE2597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204" y="854456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 err="1"/>
              <a:t>Udeo</a:t>
            </a:r>
            <a:r>
              <a:rPr lang="en-US" sz="3200" dirty="0"/>
              <a:t> </a:t>
            </a:r>
            <a:r>
              <a:rPr lang="en-US" sz="3200" dirty="0" err="1"/>
              <a:t>zelenih</a:t>
            </a:r>
            <a:r>
              <a:rPr lang="en-US" sz="3200" dirty="0"/>
              <a:t> </a:t>
            </a:r>
            <a:r>
              <a:rPr lang="en-US" sz="3200" dirty="0" err="1"/>
              <a:t>povr</a:t>
            </a:r>
            <a:r>
              <a:rPr lang="sr-Latn-RS" sz="3200" dirty="0"/>
              <a:t>šina u </a:t>
            </a:r>
            <a:br>
              <a:rPr lang="sr-Latn-RS" sz="3200" dirty="0"/>
            </a:br>
            <a:r>
              <a:rPr lang="sr-Latn-RS" sz="3200" dirty="0"/>
              <a:t>opštinama i gradovima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D5856C-7299-2652-7204-0369429F4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2596" y="338984"/>
            <a:ext cx="6264000" cy="62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780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979B1-55B5-8991-E157-18F3FADA0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656" y="296672"/>
            <a:ext cx="10515600" cy="1325563"/>
          </a:xfrm>
        </p:spPr>
        <p:txBody>
          <a:bodyPr>
            <a:noAutofit/>
          </a:bodyPr>
          <a:lstStyle/>
          <a:p>
            <a:r>
              <a:rPr lang="sr-Latn-RS" sz="3200" dirty="0"/>
              <a:t>Gradovi i opštine kroz koje </a:t>
            </a:r>
            <a:br>
              <a:rPr lang="sr-Latn-RS" sz="3200" dirty="0"/>
            </a:br>
            <a:r>
              <a:rPr lang="sr-Latn-RS" sz="3200" dirty="0"/>
              <a:t>protiče Dunav</a:t>
            </a:r>
            <a:br>
              <a:rPr lang="en-US" sz="3200" dirty="0"/>
            </a:br>
            <a:endParaRPr lang="sr-Latn-R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BE5305-923C-4414-A0D3-E2BE10CF1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80456" y="296672"/>
            <a:ext cx="6264000" cy="626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014A52-A47C-D033-6D98-7EBBC769F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56" y="1532057"/>
            <a:ext cx="4848902" cy="283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523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8F00F-DE09-EE6C-9277-500214A05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      </a:t>
            </a:r>
            <a:r>
              <a:rPr lang="en-US" sz="3200" dirty="0" err="1"/>
              <a:t>Fudbalski</a:t>
            </a:r>
            <a:r>
              <a:rPr lang="en-US" sz="3200" dirty="0"/>
              <a:t> </a:t>
            </a:r>
            <a:r>
              <a:rPr lang="en-US" sz="3200" dirty="0" err="1"/>
              <a:t>stadioni</a:t>
            </a:r>
            <a:r>
              <a:rPr lang="en-US" sz="3200" dirty="0"/>
              <a:t> </a:t>
            </a:r>
            <a:r>
              <a:rPr lang="en-US" sz="3200" dirty="0" err="1"/>
              <a:t>i</a:t>
            </a:r>
            <a:r>
              <a:rPr lang="en-US" sz="3200" dirty="0"/>
              <a:t> </a:t>
            </a:r>
            <a:r>
              <a:rPr lang="en-US" sz="3200" dirty="0" err="1"/>
              <a:t>gradovi</a:t>
            </a:r>
            <a:r>
              <a:rPr lang="sr-Latn-RS" sz="3200" dirty="0"/>
              <a:t>/opštine u kojima se nalaze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7C90F7-5A37-0E4E-20D7-AB1A337095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3721" y="975360"/>
            <a:ext cx="10084557" cy="5426075"/>
          </a:xfrm>
        </p:spPr>
      </p:pic>
    </p:spTree>
    <p:extLst>
      <p:ext uri="{BB962C8B-B14F-4D97-AF65-F5344CB8AC3E}">
        <p14:creationId xmlns:p14="http://schemas.microsoft.com/office/powerpoint/2010/main" val="2236958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2CC85-B380-0FBE-FDD7-A29FE2597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0596" y="105120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3200" dirty="0" err="1"/>
              <a:t>Fudbalski</a:t>
            </a:r>
            <a:r>
              <a:rPr lang="en-US" sz="3200" dirty="0"/>
              <a:t> </a:t>
            </a:r>
            <a:r>
              <a:rPr lang="en-US" sz="3200" dirty="0" err="1"/>
              <a:t>stadioni</a:t>
            </a:r>
            <a:r>
              <a:rPr lang="en-US" sz="3200" dirty="0"/>
              <a:t> </a:t>
            </a:r>
            <a:r>
              <a:rPr lang="en-US" sz="3200" dirty="0" err="1"/>
              <a:t>i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dirty="0" err="1"/>
              <a:t>gradovi</a:t>
            </a:r>
            <a:r>
              <a:rPr lang="sr-Latn-RS" sz="3200" dirty="0"/>
              <a:t>/opštine u kojima </a:t>
            </a:r>
            <a:br>
              <a:rPr lang="en-US" sz="3200" dirty="0"/>
            </a:br>
            <a:r>
              <a:rPr lang="sr-Latn-RS" sz="3200" dirty="0"/>
              <a:t>se nalaze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D5856C-7299-2652-7204-0369429F4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2596" y="297000"/>
            <a:ext cx="6264000" cy="62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874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979B1-55B5-8991-E157-18F3FADA0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96" y="297000"/>
            <a:ext cx="10515600" cy="1325563"/>
          </a:xfrm>
        </p:spPr>
        <p:txBody>
          <a:bodyPr>
            <a:noAutofit/>
          </a:bodyPr>
          <a:lstStyle/>
          <a:p>
            <a:r>
              <a:rPr lang="sr-Latn-RS" sz="3200" dirty="0"/>
              <a:t>Kladionice na udaljenosti </a:t>
            </a:r>
            <a:br>
              <a:rPr lang="sr-Latn-RS" sz="3200" dirty="0"/>
            </a:br>
            <a:r>
              <a:rPr lang="sr-Latn-RS" sz="3200" dirty="0"/>
              <a:t>manjoj od 200m od </a:t>
            </a:r>
            <a:br>
              <a:rPr lang="sr-Latn-RS" sz="3200" dirty="0"/>
            </a:br>
            <a:r>
              <a:rPr lang="sr-Latn-RS" sz="3200" dirty="0"/>
              <a:t>obrazovne ustanove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BE5305-923C-4414-A0D3-E2BE10CF1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696" y="297000"/>
            <a:ext cx="6264000" cy="6264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8A5483-2D5F-9269-A749-C7FB5AC5A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66" y="1846119"/>
            <a:ext cx="5087060" cy="20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486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9E4F37D-049F-DF8E-F94E-AB882730A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29920"/>
            <a:ext cx="11221720" cy="55470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r-Latn-RS" sz="2400" b="1" dirty="0"/>
              <a:t>o</a:t>
            </a:r>
            <a:r>
              <a:rPr lang="en-US" sz="2400" b="1" dirty="0"/>
              <a:t>sm2pgsql</a:t>
            </a:r>
            <a:r>
              <a:rPr lang="en-US" sz="2400" dirty="0"/>
              <a:t> </a:t>
            </a:r>
            <a:r>
              <a:rPr lang="sr-Latn-RS" sz="2400" dirty="0"/>
              <a:t>kreira index nad geometrijskom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way</a:t>
            </a:r>
            <a:r>
              <a:rPr lang="en-US" sz="2400" dirty="0"/>
              <a:t> </a:t>
            </a:r>
            <a:r>
              <a:rPr lang="sr-Latn-RS" sz="2400" dirty="0"/>
              <a:t>kolonom svake tabele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br>
              <a:rPr lang="sr-Latn-RS" sz="2400" b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</a:br>
            <a:endParaRPr lang="sr-Latn-RS" sz="2400" b="0" dirty="0">
              <a:solidFill>
                <a:srgbClr val="000000"/>
              </a:solidFill>
              <a:effectLst/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sr-Latn-RS" sz="2400" b="0" dirty="0">
              <a:solidFill>
                <a:srgbClr val="000000"/>
              </a:solidFill>
              <a:effectLst/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sr-Latn-RS" sz="2400" b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Značaj ovog indeksa na primeru upita </a:t>
            </a:r>
            <a:r>
              <a:rPr lang="sr-Latn-RS" sz="2400" b="0" i="1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Gradovi i opštine kroz koje protiče Dunav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EFD46E-DB1E-5FC4-22F0-C87BEF240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03441"/>
            <a:ext cx="7039957" cy="23815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571E3E-53D2-EFC6-4D3F-18B519689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64750"/>
            <a:ext cx="5591955" cy="121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686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FC848-8F1D-E828-1E7F-F3ED61B56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9120"/>
            <a:ext cx="10515600" cy="559784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Plan </a:t>
            </a:r>
            <a:r>
              <a:rPr lang="en-US" dirty="0" err="1"/>
              <a:t>izvr</a:t>
            </a:r>
            <a:r>
              <a:rPr lang="sr-Latn-RS" dirty="0"/>
              <a:t>šenja upita bez indeksa nad </a:t>
            </a:r>
            <a:r>
              <a:rPr lang="sr-Latn-R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way</a:t>
            </a:r>
            <a:r>
              <a:rPr lang="sr-Latn-RS" dirty="0"/>
              <a:t> kolonom i vreme izvršenja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884F54-638C-F2B0-247A-C87DBA11A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72406" y="1218678"/>
            <a:ext cx="8447187" cy="476524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801974C-D4E8-11B0-A0AC-E3DABC876B14}"/>
              </a:ext>
            </a:extLst>
          </p:cNvPr>
          <p:cNvSpPr/>
          <p:nvPr/>
        </p:nvSpPr>
        <p:spPr>
          <a:xfrm>
            <a:off x="1872406" y="5669280"/>
            <a:ext cx="1896954" cy="3146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234995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FC848-8F1D-E828-1E7F-F3ED61B56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9120"/>
            <a:ext cx="10515600" cy="559784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Plan </a:t>
            </a:r>
            <a:r>
              <a:rPr lang="en-US" dirty="0" err="1"/>
              <a:t>izvr</a:t>
            </a:r>
            <a:r>
              <a:rPr lang="sr-Latn-RS" dirty="0"/>
              <a:t>šenja upita sa indexom nad </a:t>
            </a:r>
            <a:r>
              <a:rPr lang="sr-Latn-R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way</a:t>
            </a:r>
            <a:r>
              <a:rPr lang="sr-Latn-RS" dirty="0"/>
              <a:t> kolonom planet</a:t>
            </a:r>
            <a:r>
              <a:rPr lang="en-US" dirty="0"/>
              <a:t>_</a:t>
            </a:r>
            <a:r>
              <a:rPr lang="en-US" dirty="0" err="1"/>
              <a:t>osm_polygon</a:t>
            </a:r>
            <a:r>
              <a:rPr lang="en-US" dirty="0"/>
              <a:t> </a:t>
            </a:r>
            <a:r>
              <a:rPr lang="en-US" dirty="0" err="1"/>
              <a:t>tabele</a:t>
            </a:r>
            <a:r>
              <a:rPr lang="en-US" dirty="0"/>
              <a:t> </a:t>
            </a:r>
            <a:r>
              <a:rPr lang="sr-Latn-RS" dirty="0"/>
              <a:t>i vreme izvršenja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884F54-638C-F2B0-247A-C87DBA11A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220" y="1513635"/>
            <a:ext cx="9179560" cy="47652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9CB831-1A7A-1B0C-1021-C94D85B7710A}"/>
              </a:ext>
            </a:extLst>
          </p:cNvPr>
          <p:cNvSpPr/>
          <p:nvPr/>
        </p:nvSpPr>
        <p:spPr>
          <a:xfrm>
            <a:off x="1506220" y="6019641"/>
            <a:ext cx="1896954" cy="314643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384DA96-9895-6C69-8043-29D3092B89A0}"/>
              </a:ext>
            </a:extLst>
          </p:cNvPr>
          <p:cNvCxnSpPr>
            <a:cxnSpLocks/>
          </p:cNvCxnSpPr>
          <p:nvPr/>
        </p:nvCxnSpPr>
        <p:spPr>
          <a:xfrm>
            <a:off x="3403174" y="5394960"/>
            <a:ext cx="1940986" cy="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715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884F54-638C-F2B0-247A-C87DBA11A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799" y="1347092"/>
            <a:ext cx="8848402" cy="48143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9CB831-1A7A-1B0C-1021-C94D85B7710A}"/>
              </a:ext>
            </a:extLst>
          </p:cNvPr>
          <p:cNvSpPr/>
          <p:nvPr/>
        </p:nvSpPr>
        <p:spPr>
          <a:xfrm>
            <a:off x="1671799" y="5872395"/>
            <a:ext cx="1896954" cy="28908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83C958-FFA1-B1D1-C22D-32F4B63DE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799" y="805398"/>
            <a:ext cx="8000521" cy="44447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DE84B96-BEF4-7C37-7CBF-1995D60D3E8E}"/>
              </a:ext>
            </a:extLst>
          </p:cNvPr>
          <p:cNvCxnSpPr/>
          <p:nvPr/>
        </p:nvCxnSpPr>
        <p:spPr>
          <a:xfrm>
            <a:off x="3484880" y="3667760"/>
            <a:ext cx="1706880" cy="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767C711-79F9-477C-2125-9D6E93AE9E73}"/>
              </a:ext>
            </a:extLst>
          </p:cNvPr>
          <p:cNvCxnSpPr>
            <a:cxnSpLocks/>
          </p:cNvCxnSpPr>
          <p:nvPr/>
        </p:nvCxnSpPr>
        <p:spPr>
          <a:xfrm>
            <a:off x="3484880" y="5313680"/>
            <a:ext cx="1849120" cy="0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804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20CFA-DB8E-CCB1-826B-83277DE7D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Opis</a:t>
            </a:r>
            <a:r>
              <a:rPr lang="en-US" sz="3200" dirty="0"/>
              <a:t> </a:t>
            </a:r>
            <a:r>
              <a:rPr lang="en-US" sz="3200" dirty="0" err="1"/>
              <a:t>projekta</a:t>
            </a:r>
            <a:endParaRPr lang="sr-Latn-R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DF469-72FA-26DC-B24D-D1601B468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OSM </a:t>
            </a:r>
            <a:r>
              <a:rPr lang="en-US" dirty="0" err="1"/>
              <a:t>podaci</a:t>
            </a:r>
            <a:r>
              <a:rPr lang="en-US" dirty="0"/>
              <a:t> za </a:t>
            </a:r>
            <a:r>
              <a:rPr lang="en-US" dirty="0" err="1"/>
              <a:t>Srbiju</a:t>
            </a:r>
            <a:r>
              <a:rPr lang="en-US" dirty="0"/>
              <a:t> </a:t>
            </a:r>
            <a:r>
              <a:rPr lang="en-US" dirty="0" err="1"/>
              <a:t>preuzeti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Geofabrika</a:t>
            </a:r>
            <a:r>
              <a:rPr lang="en-US" dirty="0"/>
              <a:t>-a </a:t>
            </a:r>
            <a:r>
              <a:rPr lang="en-US" b="1" dirty="0" err="1"/>
              <a:t>serbia-latest.osm.pbf</a:t>
            </a:r>
            <a:endParaRPr lang="en-US" b="1" dirty="0"/>
          </a:p>
          <a:p>
            <a:r>
              <a:rPr lang="en-US" dirty="0" err="1"/>
              <a:t>StackBuilder</a:t>
            </a:r>
            <a:r>
              <a:rPr lang="en-US" dirty="0"/>
              <a:t> </a:t>
            </a:r>
            <a:r>
              <a:rPr lang="en-US" dirty="0" err="1"/>
              <a:t>iskori</a:t>
            </a:r>
            <a:r>
              <a:rPr lang="sr-Latn-RS" dirty="0"/>
              <a:t>šćen za Postgis instalaciju </a:t>
            </a:r>
          </a:p>
          <a:p>
            <a:r>
              <a:rPr lang="sr-Latn-RS" dirty="0"/>
              <a:t>Kreirana geoprostorna baza </a:t>
            </a:r>
            <a:r>
              <a:rPr lang="en-US" b="1" dirty="0" err="1"/>
              <a:t>gis_data_db</a:t>
            </a:r>
            <a:endParaRPr lang="en-US" b="1" dirty="0"/>
          </a:p>
          <a:p>
            <a:pPr>
              <a:buClr>
                <a:schemeClr val="tx1"/>
              </a:buClr>
            </a:pPr>
            <a:r>
              <a:rPr lang="sr-Latn-RS" dirty="0">
                <a:solidFill>
                  <a:srgbClr val="99279E"/>
                </a:solidFill>
              </a:rPr>
              <a:t>CREATE EXTENSION </a:t>
            </a:r>
            <a:r>
              <a:rPr lang="sr-Latn-RS" dirty="0"/>
              <a:t>postgis;</a:t>
            </a:r>
            <a:endParaRPr lang="en-US" dirty="0"/>
          </a:p>
          <a:p>
            <a:r>
              <a:rPr lang="sr-Latn-RS" dirty="0"/>
              <a:t>Import </a:t>
            </a:r>
            <a:r>
              <a:rPr lang="en-US" b="1" dirty="0" err="1"/>
              <a:t>serbia-latest.osm.pbf</a:t>
            </a:r>
            <a:r>
              <a:rPr lang="sr-Latn-RS" b="1" dirty="0"/>
              <a:t> </a:t>
            </a:r>
            <a:r>
              <a:rPr lang="sr-Latn-RS" dirty="0"/>
              <a:t>u </a:t>
            </a:r>
            <a:r>
              <a:rPr lang="en-US" b="1" dirty="0" err="1"/>
              <a:t>gis_data_db</a:t>
            </a:r>
            <a:r>
              <a:rPr lang="sr-Latn-RS" b="1" dirty="0"/>
              <a:t> </a:t>
            </a:r>
            <a:r>
              <a:rPr lang="sr-Latn-RS" dirty="0"/>
              <a:t>odrađen upotrebom </a:t>
            </a:r>
            <a:r>
              <a:rPr lang="sr-Latn-RS" b="1" dirty="0"/>
              <a:t>osm2pgsql</a:t>
            </a:r>
            <a:r>
              <a:rPr lang="sr-Latn-RS" dirty="0"/>
              <a:t> i komande:</a:t>
            </a:r>
            <a:endParaRPr lang="en-US" b="1" dirty="0"/>
          </a:p>
          <a:p>
            <a:pPr marL="0" indent="0">
              <a:buNone/>
            </a:pPr>
            <a:r>
              <a:rPr lang="sr-Latn-RS" dirty="0"/>
              <a:t> </a:t>
            </a:r>
            <a:r>
              <a:rPr lang="sr-Latn-RS" sz="2900" dirty="0"/>
              <a:t>osm2pgsql -c -d gis_data_db -U postgres -H localhost -P 5432 -S </a:t>
            </a:r>
            <a:r>
              <a:rPr lang="en-US" sz="2900" dirty="0"/>
              <a:t>.\</a:t>
            </a:r>
            <a:r>
              <a:rPr lang="sr-Latn-RS" sz="2900" dirty="0"/>
              <a:t>default.style C:\Users\banne\gis\serbia-latest.osm.pbf -W -C 600</a:t>
            </a:r>
            <a:r>
              <a:rPr lang="en-US" sz="2900" dirty="0"/>
              <a:t>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61AFD8-9B60-2D78-0EE7-FBA4C5607712}"/>
              </a:ext>
            </a:extLst>
          </p:cNvPr>
          <p:cNvSpPr/>
          <p:nvPr/>
        </p:nvSpPr>
        <p:spPr>
          <a:xfrm>
            <a:off x="739140" y="4592320"/>
            <a:ext cx="10713720" cy="98552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577591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0A18C-B78B-2B13-F28F-9F53DC56B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080" y="47688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sr-Latn-RS" dirty="0"/>
              <a:t>Importovane tabele</a:t>
            </a:r>
            <a:r>
              <a:rPr lang="en-US" dirty="0"/>
              <a:t>:</a:t>
            </a:r>
            <a:endParaRPr lang="sr-Latn-RS" dirty="0"/>
          </a:p>
          <a:p>
            <a:pPr>
              <a:buClr>
                <a:schemeClr val="tx1"/>
              </a:buClr>
            </a:pPr>
            <a:r>
              <a:rPr lang="sr-Latn-R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planet_osm_point</a:t>
            </a:r>
            <a:r>
              <a:rPr lang="sr-Latn-RS" dirty="0"/>
              <a:t>: tačke od interesa (npr. restorani, muzeji, spomenici) i geografske oznake</a:t>
            </a:r>
          </a:p>
          <a:p>
            <a:pPr>
              <a:buClr>
                <a:schemeClr val="tx1"/>
              </a:buClr>
            </a:pPr>
            <a:r>
              <a:rPr lang="sr-Latn-R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planet_osm_line</a:t>
            </a:r>
            <a:r>
              <a:rPr lang="sr-Latn-RS" dirty="0"/>
              <a:t>: linearni objekti kao što su putevi, železnice, reke i granice</a:t>
            </a:r>
          </a:p>
          <a:p>
            <a:pPr>
              <a:buClr>
                <a:schemeClr val="tx1"/>
              </a:buClr>
            </a:pPr>
            <a:r>
              <a:rPr lang="sr-Latn-R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planet_osm_polygon</a:t>
            </a:r>
            <a:r>
              <a:rPr lang="sr-Latn-RS" dirty="0"/>
              <a:t>: poligonalne objekti kao što su zgrade, parkovi, šume i druge površine. </a:t>
            </a:r>
            <a:r>
              <a:rPr lang="en-US" dirty="0"/>
              <a:t>Z</a:t>
            </a:r>
            <a:r>
              <a:rPr lang="sr-Latn-RS" dirty="0"/>
              <a:t>atvorene površine na karti</a:t>
            </a:r>
          </a:p>
          <a:p>
            <a:pPr>
              <a:buClr>
                <a:schemeClr val="tx1"/>
              </a:buClr>
            </a:pPr>
            <a:r>
              <a:rPr lang="sr-Latn-R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planet_osm_roads</a:t>
            </a:r>
            <a:r>
              <a:rPr lang="sr-Latn-RS" dirty="0"/>
              <a:t>: </a:t>
            </a:r>
            <a:r>
              <a:rPr lang="en-US" dirty="0"/>
              <a:t>s</a:t>
            </a:r>
            <a:r>
              <a:rPr lang="sr-Latn-RS" dirty="0"/>
              <a:t>adrži pojednostavljene linearne objekte, uglavnom puteve</a:t>
            </a:r>
            <a:r>
              <a:rPr lang="en-US" dirty="0"/>
              <a:t>. </a:t>
            </a:r>
            <a:r>
              <a:rPr lang="en-US" dirty="0" err="1"/>
              <a:t>Podskup</a:t>
            </a:r>
            <a:r>
              <a:rPr lang="en-US" dirty="0"/>
              <a:t> </a:t>
            </a:r>
            <a:r>
              <a:rPr lang="sr-Latn-RS" dirty="0"/>
              <a:t>planet_osm_line</a:t>
            </a:r>
            <a:r>
              <a:rPr lang="en-US" dirty="0"/>
              <a:t> </a:t>
            </a:r>
            <a:r>
              <a:rPr lang="pl-PL" dirty="0"/>
              <a:t>koji je pogodan za prikazivanje pri niskim nivoima zumiranja</a:t>
            </a:r>
            <a:r>
              <a:rPr lang="en-US" dirty="0"/>
              <a:t> </a:t>
            </a:r>
            <a:r>
              <a:rPr lang="sr-Latn-R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689C71-1993-01CB-128B-D95DF900E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80" y="4737419"/>
            <a:ext cx="4343400" cy="15260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46DA0CF-EE2D-B738-6D64-816E4D4BA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2148" y="4313902"/>
            <a:ext cx="3810532" cy="206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160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5A633-57E8-C9C6-A149-F4A73517D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79" y="0"/>
            <a:ext cx="10515600" cy="1325563"/>
          </a:xfrm>
        </p:spPr>
        <p:txBody>
          <a:bodyPr>
            <a:normAutofit/>
          </a:bodyPr>
          <a:lstStyle/>
          <a:p>
            <a:r>
              <a:rPr lang="sr-Latn-RS" sz="3200" dirty="0"/>
              <a:t>Pumpe u Beogradu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5A850F-ABA8-7CC5-7ED2-B60D1BB3F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69279" y="297000"/>
            <a:ext cx="6264000" cy="6264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040D0B-9C77-8D2E-1054-A45A6C202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78" y="1186702"/>
            <a:ext cx="3966565" cy="176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400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59E60-69F4-6C6F-A4E7-948734047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241" y="0"/>
            <a:ext cx="10515600" cy="1325563"/>
          </a:xfrm>
        </p:spPr>
        <p:txBody>
          <a:bodyPr>
            <a:normAutofit/>
          </a:bodyPr>
          <a:lstStyle/>
          <a:p>
            <a:r>
              <a:rPr lang="sr-Latn-RS" sz="3200" dirty="0"/>
              <a:t>Obližnje pećine (do 50km) i njihova udaljenost</a:t>
            </a:r>
            <a:br>
              <a:rPr lang="en-US" sz="3200" dirty="0"/>
            </a:br>
            <a:endParaRPr lang="sr-Latn-R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CCDF5A-E09F-486D-77CB-48A551D638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5241" y="802640"/>
            <a:ext cx="10726216" cy="5496560"/>
          </a:xfrm>
        </p:spPr>
      </p:pic>
    </p:spTree>
    <p:extLst>
      <p:ext uri="{BB962C8B-B14F-4D97-AF65-F5344CB8AC3E}">
        <p14:creationId xmlns:p14="http://schemas.microsoft.com/office/powerpoint/2010/main" val="156198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2CC85-B380-0FBE-FDD7-A29FE2597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750" y="29700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sr-Latn-RS" sz="3200" dirty="0"/>
              <a:t>Obližnje pećine (do 50km) </a:t>
            </a:r>
            <a:br>
              <a:rPr lang="sr-Latn-RS" sz="3200" dirty="0"/>
            </a:br>
            <a:r>
              <a:rPr lang="sr-Latn-RS" sz="3200" dirty="0"/>
              <a:t>i njihova udaljenost</a:t>
            </a:r>
            <a:br>
              <a:rPr lang="en-US" sz="3200" dirty="0"/>
            </a:br>
            <a:endParaRPr lang="sr-Latn-R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D5856C-7299-2652-7204-0369429F4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9550" y="297000"/>
            <a:ext cx="6264000" cy="62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55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36DB4-5DF0-C7A8-8DF9-33F2D15A3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497" y="31010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sr-Latn-RS" sz="3200" dirty="0"/>
              <a:t>30 najviših vrhova Srbije</a:t>
            </a:r>
            <a:br>
              <a:rPr lang="en-US" sz="3200" dirty="0"/>
            </a:br>
            <a:br>
              <a:rPr lang="en-US" sz="3200" dirty="0"/>
            </a:br>
            <a:endParaRPr lang="sr-Latn-RS" sz="3200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1D0F0EF-A406-DED8-D384-0BD552169B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65091" y="297294"/>
            <a:ext cx="6263412" cy="6263412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239B79-90E9-4D58-E545-47C1A7D9C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395" y="972889"/>
            <a:ext cx="5210902" cy="237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788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979B1-55B5-8991-E157-18F3FADA0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656" y="297000"/>
            <a:ext cx="10515600" cy="1325563"/>
          </a:xfrm>
        </p:spPr>
        <p:txBody>
          <a:bodyPr>
            <a:noAutofit/>
          </a:bodyPr>
          <a:lstStyle/>
          <a:p>
            <a:r>
              <a:rPr lang="sr-Latn-RS" sz="3200" dirty="0"/>
              <a:t>Hoteli koji se nalaze na manje</a:t>
            </a:r>
            <a:br>
              <a:rPr lang="sr-Latn-RS" sz="3200" dirty="0"/>
            </a:br>
            <a:r>
              <a:rPr lang="sr-Latn-RS" sz="3200" dirty="0"/>
              <a:t>od 200 metara od obližnje</a:t>
            </a:r>
            <a:br>
              <a:rPr lang="sr-Latn-RS" sz="3200" dirty="0"/>
            </a:br>
            <a:r>
              <a:rPr lang="sr-Latn-RS" sz="3200" dirty="0"/>
              <a:t>reke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BE5305-923C-4414-A0D3-E2BE10CF1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80456" y="297000"/>
            <a:ext cx="6264000" cy="626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2A0B32A-1AAD-B175-5B95-B03B5C156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75" y="1785444"/>
            <a:ext cx="5239481" cy="251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820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2FB28-FC78-0BDF-8551-6AD6BCD6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         </a:t>
            </a:r>
            <a:r>
              <a:rPr lang="en-US" sz="3200" dirty="0" err="1"/>
              <a:t>Zelene</a:t>
            </a:r>
            <a:r>
              <a:rPr lang="en-US" sz="3200" dirty="0"/>
              <a:t> </a:t>
            </a:r>
            <a:r>
              <a:rPr lang="en-US" sz="3200" dirty="0" err="1"/>
              <a:t>povr</a:t>
            </a:r>
            <a:r>
              <a:rPr lang="sr-Latn-RS" sz="3200" dirty="0"/>
              <a:t>ši</a:t>
            </a:r>
            <a:r>
              <a:rPr lang="en-US" sz="3200" dirty="0"/>
              <a:t>ne</a:t>
            </a:r>
            <a:r>
              <a:rPr lang="sr-Latn-RS" sz="3200" dirty="0"/>
              <a:t> u </a:t>
            </a:r>
            <a:r>
              <a:rPr lang="en-US" sz="3200" dirty="0"/>
              <a:t> </a:t>
            </a:r>
            <a:r>
              <a:rPr lang="sr-Latn-RS" sz="3200" dirty="0"/>
              <a:t>opštinama i gradovima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D43C16-CF75-7596-7573-47245C4FA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0468" y="1143350"/>
            <a:ext cx="10271064" cy="5359685"/>
          </a:xfrm>
        </p:spPr>
      </p:pic>
    </p:spTree>
    <p:extLst>
      <p:ext uri="{BB962C8B-B14F-4D97-AF65-F5344CB8AC3E}">
        <p14:creationId xmlns:p14="http://schemas.microsoft.com/office/powerpoint/2010/main" val="3909064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8588</TotalTime>
  <Words>362</Words>
  <Application>Microsoft Office PowerPoint</Application>
  <PresentationFormat>Widescreen</PresentationFormat>
  <Paragraphs>32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Open Sans</vt:lpstr>
      <vt:lpstr>Office Theme</vt:lpstr>
      <vt:lpstr>Geografski informacioni sistemi OpenStreetMap &amp; PostGIS </vt:lpstr>
      <vt:lpstr>Opis projekta</vt:lpstr>
      <vt:lpstr>PowerPoint Presentation</vt:lpstr>
      <vt:lpstr>Pumpe u Beogradu</vt:lpstr>
      <vt:lpstr>Obližnje pećine (do 50km) i njihova udaljenost </vt:lpstr>
      <vt:lpstr>Obližnje pećine (do 50km)  i njihova udaljenost </vt:lpstr>
      <vt:lpstr>30 najviših vrhova Srbije  </vt:lpstr>
      <vt:lpstr>Hoteli koji se nalaze na manje od 200 metara od obližnje reke</vt:lpstr>
      <vt:lpstr>         Zelene površine u  opštinama i gradovima</vt:lpstr>
      <vt:lpstr>Udeo zelenih površina u  opštinama i gradovima</vt:lpstr>
      <vt:lpstr>Gradovi i opštine kroz koje  protiče Dunav </vt:lpstr>
      <vt:lpstr>      Fudbalski stadioni i gradovi/opštine u kojima se nalaze</vt:lpstr>
      <vt:lpstr>Fudbalski stadioni i  gradovi/opštine u kojima  se nalaze</vt:lpstr>
      <vt:lpstr>Kladionice na udaljenosti  manjoj od 200m od  obrazovne ustanove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Geografski informacioni sistemi P1: OpenStreetMap &amp; PostGIS </dc:title>
  <dc:creator>Stefan st</dc:creator>
  <cp:lastModifiedBy>Stefan st</cp:lastModifiedBy>
  <cp:revision>34</cp:revision>
  <dcterms:created xsi:type="dcterms:W3CDTF">2024-05-30T19:22:21Z</dcterms:created>
  <dcterms:modified xsi:type="dcterms:W3CDTF">2024-06-05T20:25:29Z</dcterms:modified>
</cp:coreProperties>
</file>

<file path=docProps/thumbnail.jpeg>
</file>